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70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9C932-BDAA-4CA7-8990-6D66F0A5775B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210F2-5CD0-4F11-97BD-D8D51072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7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 научим Буратино</a:t>
            </a:r>
            <a:r>
              <a:rPr lang="ru-RU" baseline="0" dirty="0" smtClean="0"/>
              <a:t> считать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210F2-5CD0-4F11-97BD-D8D51072839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2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Сколько блюдец? Поставь рядом столько же чашек. Сколько чашек? Сколько блюдец? Что можно сказать о количестве блюдец и чашек? »</a:t>
            </a:r>
          </a:p>
          <a:p>
            <a:r>
              <a:rPr lang="ru-RU" dirty="0" smtClean="0"/>
              <a:t>Взрослый ставит еще одно блюдце и считает: «Как получили четыре блюдца? Сколько у нас чашек? Четыре блюдца и три чашки – сравни, что больше? (Четыре блюдца больше, чем три чашки.) Три чашки и четыре блюдца – сравни, что меньше? (Три чашки меньше чем четыре блюдца.) Какое число больше: четыре или три? Какое число меньше: три или четыре? Как сделать так, чтобы блюдец и чашек стало поровну? 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210F2-5CD0-4F11-97BD-D8D51072839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8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Буратино потянулся (ребенок потягивается)</a:t>
            </a:r>
          </a:p>
          <a:p>
            <a:r>
              <a:rPr lang="ru-RU" dirty="0" smtClean="0"/>
              <a:t>Раз нагнулся, два нагнулся (нагибается)</a:t>
            </a:r>
          </a:p>
          <a:p>
            <a:r>
              <a:rPr lang="ru-RU" dirty="0" smtClean="0"/>
              <a:t>Руки в стороны развел, ключик золотой нашел (разводит руки в стороны)</a:t>
            </a:r>
          </a:p>
          <a:p>
            <a:r>
              <a:rPr lang="ru-RU" dirty="0" smtClean="0"/>
              <a:t>Чтобы ключик тот достать, надо на носочки встать! (встает на носочки и подпрыгивают вверх, ловят ключик)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210F2-5CD0-4F11-97BD-D8D51072839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73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Уточните названия фигур. Сосчитайте их стороны и углы: «Сколько сторон? Сколько углов? 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210F2-5CD0-4F11-97BD-D8D5107283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50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Потом предложите сравнить стороны квадрата и прямоугольника. Покажите, что у квадрата все стороны равны, а у прямоугольника равны только противоположные стороны (с помощью полосок - моделей уточняет свойства квадрата и прямоугольника)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210F2-5CD0-4F11-97BD-D8D51072839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0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Буратино</a:t>
            </a:r>
            <a:r>
              <a:rPr lang="ru-RU" baseline="0" dirty="0" smtClean="0"/>
              <a:t> и Мальвина благодарят тебя за то, что ты помог Буратино познакомиться с числом 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210F2-5CD0-4F11-97BD-D8D51072839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7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Тебе понравилось играть с Буратино и Мальвиной?</a:t>
            </a:r>
            <a:r>
              <a:rPr lang="ru-RU" baseline="0" dirty="0" smtClean="0"/>
              <a:t> Какое у </a:t>
            </a:r>
            <a:r>
              <a:rPr lang="ru-RU" baseline="0" smtClean="0"/>
              <a:t>тебя настроение?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210F2-5CD0-4F11-97BD-D8D51072839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0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C6F3-A36C-4671-B450-5856879D446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B3-94D2-452D-911A-F53D6B7F3A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C6F3-A36C-4671-B450-5856879D446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B3-94D2-452D-911A-F53D6B7F3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C6F3-A36C-4671-B450-5856879D446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B3-94D2-452D-911A-F53D6B7F3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C6F3-A36C-4671-B450-5856879D446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B3-94D2-452D-911A-F53D6B7F3A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C6F3-A36C-4671-B450-5856879D446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B3-94D2-452D-911A-F53D6B7F3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C6F3-A36C-4671-B450-5856879D446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B3-94D2-452D-911A-F53D6B7F3A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C6F3-A36C-4671-B450-5856879D446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B3-94D2-452D-911A-F53D6B7F3A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C6F3-A36C-4671-B450-5856879D446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B3-94D2-452D-911A-F53D6B7F3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C6F3-A36C-4671-B450-5856879D446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B3-94D2-452D-911A-F53D6B7F3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C6F3-A36C-4671-B450-5856879D446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B3-94D2-452D-911A-F53D6B7F3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C6F3-A36C-4671-B450-5856879D446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B3-94D2-452D-911A-F53D6B7F3A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D2C6F3-A36C-4671-B450-5856879D446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D385B3-94D2-452D-911A-F53D6B7F3A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" y="-31541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5040560" cy="252028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Счет до четырех, знакомство с цифрой 4»</a:t>
            </a:r>
          </a:p>
        </p:txBody>
      </p:sp>
    </p:spTree>
    <p:extLst>
      <p:ext uri="{BB962C8B-B14F-4D97-AF65-F5344CB8AC3E}">
        <p14:creationId xmlns:p14="http://schemas.microsoft.com/office/powerpoint/2010/main" val="23605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3707904" y="2396124"/>
            <a:ext cx="1778496" cy="1918676"/>
          </a:xfrm>
          <a:prstGeom prst="irregularSeal1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67776"/>
            <a:ext cx="770384" cy="769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475656" y="4004676"/>
            <a:ext cx="916688" cy="79247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171600"/>
            <a:ext cx="1490464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88224" y="3090276"/>
            <a:ext cx="770384" cy="7707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07904" y="669358"/>
            <a:ext cx="1291030" cy="1224136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4922256"/>
            <a:ext cx="1321296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940152" y="4450966"/>
            <a:ext cx="1588768" cy="1371212"/>
          </a:xfrm>
          <a:prstGeom prst="triangl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3707904" y="2396124"/>
            <a:ext cx="1778496" cy="1918676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67776"/>
            <a:ext cx="770384" cy="7691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475656" y="4004676"/>
            <a:ext cx="916688" cy="79247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171600"/>
            <a:ext cx="1490464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88224" y="3090276"/>
            <a:ext cx="770384" cy="7707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07904" y="669358"/>
            <a:ext cx="1291030" cy="1224136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4922256"/>
            <a:ext cx="1321296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940152" y="4450966"/>
            <a:ext cx="1588768" cy="1371212"/>
          </a:xfrm>
          <a:prstGeom prst="triangl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7291"/>
            <a:ext cx="3384376" cy="42499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2736"/>
            <a:ext cx="2332168" cy="455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8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619672" y="1851751"/>
            <a:ext cx="2627250" cy="264259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88024" y="1870363"/>
            <a:ext cx="2624158" cy="262397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9075"/>
            <a:ext cx="8856984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93917"/>
            <a:ext cx="2123728" cy="14087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7166"/>
            <a:ext cx="2262429" cy="150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24" y="3193917"/>
            <a:ext cx="2203951" cy="146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12" y="3193917"/>
            <a:ext cx="2148769" cy="14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3" y="2131897"/>
            <a:ext cx="1692746" cy="100887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376" y="2182680"/>
            <a:ext cx="16954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09467"/>
            <a:ext cx="16954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26" y="2209467"/>
            <a:ext cx="16954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35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8"/>
            <a:ext cx="3602136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772816"/>
            <a:ext cx="3168352" cy="2930624"/>
          </a:xfrm>
          <a:prstGeom prst="rect">
            <a:avLst/>
          </a:prstGeom>
          <a:solidFill>
            <a:srgbClr val="A7EA52">
              <a:lumMod val="75000"/>
            </a:srgbClr>
          </a:solidFill>
          <a:ln w="15875" cap="flat" cmpd="sng" algn="ctr">
            <a:solidFill>
              <a:srgbClr val="A7EA52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788024" y="1772816"/>
            <a:ext cx="3839732" cy="2930624"/>
          </a:xfrm>
          <a:prstGeom prst="triangle">
            <a:avLst>
              <a:gd name="adj" fmla="val 49278"/>
            </a:avLst>
          </a:prstGeom>
          <a:solidFill>
            <a:srgbClr val="FF0000"/>
          </a:solidFill>
          <a:ln w="15875" cap="flat" cmpd="sng" algn="ctr">
            <a:solidFill>
              <a:srgbClr val="F14124">
                <a:lumMod val="7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7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3" y="1639466"/>
            <a:ext cx="3053926" cy="306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39466"/>
            <a:ext cx="4536504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Минус 5"/>
          <p:cNvSpPr/>
          <p:nvPr/>
        </p:nvSpPr>
        <p:spPr>
          <a:xfrm>
            <a:off x="2159732" y="4708259"/>
            <a:ext cx="4104456" cy="9144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6340" y="3071546"/>
            <a:ext cx="3035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503596"/>
            <a:ext cx="453103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9" y="4448054"/>
            <a:ext cx="30416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54360" y="3034879"/>
            <a:ext cx="30416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9" y="1652899"/>
            <a:ext cx="30416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4173" y="3034879"/>
            <a:ext cx="30416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85184" y="3034879"/>
            <a:ext cx="30416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04" y="4436641"/>
            <a:ext cx="45291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633116"/>
            <a:ext cx="45291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55" y="1633116"/>
            <a:ext cx="30416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2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 </a:t>
            </a:r>
            <a:br>
              <a:rPr lang="ru-RU" dirty="0" smtClean="0"/>
            </a:br>
            <a:r>
              <a:rPr lang="ru-RU" dirty="0" smtClean="0"/>
              <a:t>«Найди такого же цвета»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3707904" y="2396124"/>
            <a:ext cx="1778496" cy="191867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67776"/>
            <a:ext cx="770384" cy="769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475656" y="4004676"/>
            <a:ext cx="916688" cy="79247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171600"/>
            <a:ext cx="1490464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88224" y="3090276"/>
            <a:ext cx="770384" cy="7707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07904" y="669358"/>
            <a:ext cx="1291030" cy="1224136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4922256"/>
            <a:ext cx="1321296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940152" y="4450966"/>
            <a:ext cx="1588768" cy="1371212"/>
          </a:xfrm>
          <a:prstGeom prst="triangl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3707904" y="2396124"/>
            <a:ext cx="1778496" cy="191867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67776"/>
            <a:ext cx="770384" cy="769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475656" y="4004676"/>
            <a:ext cx="916688" cy="79247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171600"/>
            <a:ext cx="1490464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88224" y="3090276"/>
            <a:ext cx="770384" cy="7707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07904" y="669358"/>
            <a:ext cx="1291030" cy="1224136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4922256"/>
            <a:ext cx="1321296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940152" y="4450966"/>
            <a:ext cx="1588768" cy="1371212"/>
          </a:xfrm>
          <a:prstGeom prst="triangl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292</TotalTime>
  <Words>254</Words>
  <Application>Microsoft Office PowerPoint</Application>
  <PresentationFormat>Экран (4:3)</PresentationFormat>
  <Paragraphs>20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«Счет до четырех, знакомство с цифрой 4»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Игра  «Найди такого же цвета»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 занятия по ФЭМП в средней группе «Счет до четырех, знакомство с цифрой 4»</dc:title>
  <dc:creator>днс</dc:creator>
  <cp:lastModifiedBy>user</cp:lastModifiedBy>
  <cp:revision>23</cp:revision>
  <dcterms:created xsi:type="dcterms:W3CDTF">2017-03-07T16:15:01Z</dcterms:created>
  <dcterms:modified xsi:type="dcterms:W3CDTF">2020-11-08T15:13:44Z</dcterms:modified>
</cp:coreProperties>
</file>